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62" r:id="rId3"/>
    <p:sldId id="297" r:id="rId4"/>
    <p:sldId id="302" r:id="rId5"/>
    <p:sldId id="265" r:id="rId6"/>
    <p:sldId id="271" r:id="rId7"/>
    <p:sldId id="272" r:id="rId8"/>
    <p:sldId id="269" r:id="rId9"/>
    <p:sldId id="299" r:id="rId10"/>
    <p:sldId id="303" r:id="rId11"/>
    <p:sldId id="301" r:id="rId12"/>
    <p:sldId id="274" r:id="rId13"/>
    <p:sldId id="277" r:id="rId14"/>
    <p:sldId id="278" r:id="rId15"/>
    <p:sldId id="279" r:id="rId16"/>
    <p:sldId id="304" r:id="rId17"/>
    <p:sldId id="305" r:id="rId18"/>
    <p:sldId id="284" r:id="rId19"/>
    <p:sldId id="286" r:id="rId20"/>
    <p:sldId id="288" r:id="rId21"/>
    <p:sldId id="290" r:id="rId22"/>
    <p:sldId id="292" r:id="rId23"/>
    <p:sldId id="296" r:id="rId24"/>
  </p:sldIdLst>
  <p:sldSz cx="9144000" cy="5143500" type="screen16x9"/>
  <p:notesSz cx="9086850" cy="1614487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7" roundtripDataSignature="AMtx7mj4A6cnusDOVe1uLI+5HcOL2O/x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8FEEC375-DF1D-4AC7-9A27-7F718C6CE247}">
  <a:tblStyle styleId="{8FEEC375-DF1D-4AC7-9A27-7F718C6CE247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248" y="-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4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4182" y="1143000"/>
            <a:ext cx="5489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29ff45a8fd8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" name="Google Shape;15;g29ff45a8fd8_0_55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Тип урока: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открытие новых знаний.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Цель урока: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формирование представления о действии умножения на 8, применение табличного умножения на 8 в пределах 50 в решении практических задач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Результаты: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личностные: применять математику для решения практических задач в повседневной жизни;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предметные: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выполнять действие умножения на 8 пределах 50 с использованием таблицы умножения; применить умение для решения практических задач;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метапредметные: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- регулятивные: </a:t>
            </a:r>
            <a:r>
              <a:rPr lang="en-US" i="0">
                <a:latin typeface="Arial"/>
                <a:ea typeface="Arial"/>
                <a:cs typeface="Arial"/>
                <a:sym typeface="Arial"/>
              </a:rPr>
              <a:t>следовать установленному правилу, по которому составлен ряд чисел;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п</a:t>
            </a:r>
            <a:r>
              <a:rPr lang="en-US" i="0">
                <a:latin typeface="Arial"/>
                <a:ea typeface="Arial"/>
                <a:cs typeface="Arial"/>
                <a:sym typeface="Arial"/>
              </a:rPr>
              <a:t>роверять правильность вычисления с помощью другого приёма выполнения действия, обратного действия;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- коммуникативные: комментировать ход вычислений; объяснять выбор действия, соответствующей ситуации в задании; принимать ответ собеседника, аргументировать правильность выбранных действий;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- познавательные: сравнивать группы объектов (чисел) по самостоятельно выбранному основанию; распределять (классифицировать) объекты (числа, текстовые задачи в одно-два действия) на группы.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g29ff45a8fd8_0_55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8" name="Google Shape;488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Первичное применение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колёс в одном вагоне? (6)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вагонов в поезде? (8)</a:t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</a:rPr>
              <a:t>— Посмотрите на схему, что обозначает один отрезок? Сколько их всего?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 узнать, сколько колёс во всём поезде? (С помощью сложения: 6+6+6+6+6+6+6+6, или с помощью умножения 6*8).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9" name="Google Shape;489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14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2b102b90c4d_2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9" name="Google Shape;519;g2b102b90c4d_2_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Первичное применение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 с помощью действия умножения найти ответ? Обратите внимание на две записи: </a:t>
            </a: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"/>
                  </a:ext>
                </a:extLst>
              </a:rPr>
              <a:t>8*6 и 6*8.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Какая из записей подходит к нашей задаче и к рисунку? (6*8)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Верно! Первый множитель показывает, сколько колёс в одном вагоне, а второй — сколько вагонов или сколько раз повторяется число 8.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Запишите решение и найдите ответ.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6*8=48 (к.)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Прочитайте вопрос задачи, запишите ответ. (Ответ: 48 колес у поезда с восемью вагонами).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0" name="Google Shape;520;g2b102b90c4d_2_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15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9" name="Google Shape;849;p24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Рефлексия. Подведение итогов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Что мы сегодня делали?</a:t>
            </a:r>
            <a:r>
              <a:rPr lang="en-US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</a:rPr>
              <a:t>— Каких целей достигли?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Где нам пригодится знание таблицы числа 8?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p24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16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9" name="Google Shape;669;p18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Закрепление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Ребята, подготовьте простой карандаш и ручку. Выполните задания на рабочих листах.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Заметка: это задание вы можете провести, показав в презентации, или провести интерактивно, загрузив урок </a:t>
            </a:r>
            <a:r>
              <a:rPr lang="en-US" b="1" u="sng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Табличное умножение в пределах 50. Умножение числа 8 и на 8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из сервиса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Подготовка к уроку.</a:t>
            </a:r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p18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18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g1f0efa5b993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5" name="Google Shape;705;g1f0efa5b993_1_0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Закрепление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Ребята, подготовьте простой карандаш и ручку. Выполните задания на рабочих листах.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Заметка: это задание вы можете провести, показав в презентации, или провести интерактивно, загрузив урок </a:t>
            </a:r>
            <a:r>
              <a:rPr lang="en-US" b="1" u="sng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Табличное умножение в пределах 50. Умножение числа 8 и на 8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из сервиса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Подготовка к уроку.</a:t>
            </a:r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6" name="Google Shape;706;g1f0efa5b993_1_0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19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1f0efa5b993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g1f0efa5b993_1_33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Закрепление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Ребята, подготовьте простой карандаш и ручку. Выполните задания на рабочих листах.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Заметка: это задание вы можете провести, показав в презентации, или провести интерактивно, загрузив урок </a:t>
            </a:r>
            <a:r>
              <a:rPr lang="en-US" b="1" u="sng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Табличное умножение в пределах 50. Умножение числа 8 и на 8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из сервиса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Подготовка к уроку.</a:t>
            </a:r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g1f0efa5b993_1_33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20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f0efa5b993_1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7" name="Google Shape;777;g1f0efa5b993_1_65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Закрепление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Ребята, подготовьте простой карандаш и ручку. Выполните задания на рабочих листах.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Заметка: это задание вы можете провести, показав в презентации, или провести интерактивно, загрузив урок </a:t>
            </a:r>
            <a:r>
              <a:rPr lang="en-US" b="1" u="sng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Табличное умножение в пределах 50. Умножение числа 8 и на 8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из сервиса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Подготовка к уроку.</a:t>
            </a:r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8" name="Google Shape;778;g1f0efa5b993_1_65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21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1f0efa5b993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3" name="Google Shape;813;g1f0efa5b993_1_97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Закрепление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Ребята, подготовьте простой карандаш и ручку. Выполните задания на рабочих листах.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Заметка: это задание вы можете провести, показав в презентации, или провести интерактивно, загрузив урок </a:t>
            </a:r>
            <a:r>
              <a:rPr lang="en-US" b="1" u="sng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Табличное умножение в пределах 50. Умножение числа 8 и на 8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из сервиса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Подготовка к уроку.</a:t>
            </a:r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g1f0efa5b993_1_97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22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3" name="Google Shape;873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Рекомендации для занятий дома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</a:rPr>
              <a:t>— В личном кабинете нажмите на квадрат «Задания от учителя». До заданной даты решите все карточки.</a:t>
            </a:r>
            <a:endParaRPr/>
          </a:p>
        </p:txBody>
      </p:sp>
      <p:sp>
        <p:nvSpPr>
          <p:cNvPr id="874" name="Google Shape;874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23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a1fbf6c875_2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g2a1fbf6c875_2_138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Актуализация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Ребята! Гриша и Соня приглашают вас на математический турнир.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Откройте тетради и запишите ответы в ряд. Прозвучат 4 задания: 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AutoNum type="arabicPeriod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Увеличьте 8 в 4 раза. (32)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AutoNum type="arabicPeriod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Уменьшите 26 на 10. (16)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AutoNum type="arabicPeriod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Увеличьте 10 в 4 раза. (40)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AutoNum type="arabicPeriod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Возьмите 12 два раза. (24)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Проверьте ответы (следующий слайд).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g2a1fbf6c875_2_138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7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Целеполагание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Дети с помощью учителя формулируют цели урока.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7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5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b1ff5a0d1f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5613" y="757238"/>
            <a:ext cx="3632200" cy="20431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7" name="Google Shape;297;g2b1ff5a0d1f_0_169:notes"/>
          <p:cNvSpPr txBox="1">
            <a:spLocks noGrp="1"/>
          </p:cNvSpPr>
          <p:nvPr>
            <p:ph type="body" idx="1"/>
          </p:nvPr>
        </p:nvSpPr>
        <p:spPr>
          <a:xfrm>
            <a:off x="454342" y="2913284"/>
            <a:ext cx="3634800" cy="23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1675" tIns="30825" rIns="61675" bIns="308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Первичное применение </a:t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С помощью равенств из первого столбика, найдите значени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я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выражений второго столбика.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С помощью какого свойства умножения вы это сделали?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g2b1ff5a0d1f_0_169:notes"/>
          <p:cNvSpPr txBox="1">
            <a:spLocks noGrp="1"/>
          </p:cNvSpPr>
          <p:nvPr>
            <p:ph type="sldNum" idx="12"/>
          </p:nvPr>
        </p:nvSpPr>
        <p:spPr>
          <a:xfrm>
            <a:off x="2573556" y="5749848"/>
            <a:ext cx="1968900" cy="3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1675" tIns="30825" rIns="61675" bIns="308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 sz="900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900"/>
                <a:buNone/>
              </a:pPr>
              <a:t>6</a:t>
            </a:fld>
            <a:endParaRPr sz="9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2b43151973f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5613" y="757238"/>
            <a:ext cx="3632200" cy="20431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0" name="Google Shape;330;g2b43151973f_1_0:notes"/>
          <p:cNvSpPr txBox="1">
            <a:spLocks noGrp="1"/>
          </p:cNvSpPr>
          <p:nvPr>
            <p:ph type="body" idx="1"/>
          </p:nvPr>
        </p:nvSpPr>
        <p:spPr>
          <a:xfrm>
            <a:off x="454342" y="2913284"/>
            <a:ext cx="3634800" cy="23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1675" tIns="30825" rIns="61675" bIns="308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роверка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g2b43151973f_1_0:notes"/>
          <p:cNvSpPr txBox="1">
            <a:spLocks noGrp="1"/>
          </p:cNvSpPr>
          <p:nvPr>
            <p:ph type="sldNum" idx="12"/>
          </p:nvPr>
        </p:nvSpPr>
        <p:spPr>
          <a:xfrm>
            <a:off x="2573556" y="5749848"/>
            <a:ext cx="1968900" cy="3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1675" tIns="30825" rIns="61675" bIns="308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 sz="900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900"/>
                <a:buNone/>
              </a:pPr>
              <a:t>7</a:t>
            </a:fld>
            <a:endParaRPr sz="9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8" name="Google Shape;278;p16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Сверяемся с целями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</a:t>
            </a:r>
            <a:r>
              <a:rPr lang="en-US" sz="1200" i="0" u="none" strike="noStrike" cap="none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Итак, перв</a:t>
            </a:r>
            <a:r>
              <a:rPr lang="en-US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ый</a:t>
            </a:r>
            <a:r>
              <a:rPr lang="en-US" sz="1200" i="0" u="none" strike="noStrike" cap="none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 шаг мы выполнили, пора перейти ко второму и решить несколько </a:t>
            </a:r>
            <a:r>
              <a:rPr lang="en-US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и</a:t>
            </a:r>
            <a:r>
              <a:rPr lang="en-US" sz="1200" i="0" u="none" strike="noStrike" cap="none">
                <a:solidFill>
                  <a:srgbClr val="2F2F45"/>
                </a:solidFill>
                <a:latin typeface="Arial"/>
                <a:ea typeface="Arial"/>
                <a:cs typeface="Arial"/>
                <a:sym typeface="Arial"/>
              </a:rPr>
              <a:t>нтересных задач с Гришей.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16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8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2b09fcd80a2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2" name="Google Shape;422;g2b09fcd80a2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Первичное</a:t>
            </a: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err="1">
                <a:latin typeface="Arial"/>
                <a:ea typeface="Arial"/>
                <a:cs typeface="Arial"/>
                <a:sym typeface="Arial"/>
              </a:rPr>
              <a:t>применение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—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Сколько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колёс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одном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вагоне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? (8)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—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Сколько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вагонов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поезде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? (6)</a:t>
            </a:r>
            <a:br>
              <a:rPr lang="en-US" dirty="0">
                <a:latin typeface="Arial"/>
                <a:ea typeface="Arial"/>
                <a:cs typeface="Arial"/>
                <a:sym typeface="Arial"/>
              </a:rPr>
            </a:br>
            <a:r>
              <a:rPr lang="en-US" dirty="0">
                <a:latin typeface="Arial"/>
                <a:ea typeface="Arial"/>
                <a:cs typeface="Arial"/>
                <a:sym typeface="Arial"/>
              </a:rPr>
              <a:t>—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Посмотрите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схему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что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обозначает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один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отрезок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?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Сколько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их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всего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—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Как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узнать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сколько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колёс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во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всём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поезде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? (С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помощью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сложения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: 8+8+8+8+8+8,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или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помощью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умножения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).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highlight>
                <a:schemeClr val="lt2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23" name="Google Shape;423;g2b09fcd80a2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11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0" name="Google Shape;41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Первичное применение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Прочитайте задачу.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Выделите главные слова в условии.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Обратите внимание на вопрос.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Что необходимо найти?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1" name="Google Shape;41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12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2b102b90c4d_2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6" name="Google Shape;476;g2b102b90c4d_2_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Первичное закрепление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Прочитайте задачу.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 изменилась задача? (Изменилось условие и вопрос).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7" name="Google Shape;477;g2b102b90c4d_2_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13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CFA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16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27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g29ff45a8fd8_0_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5250" y="345050"/>
            <a:ext cx="8453700" cy="4458000"/>
          </a:xfrm>
          <a:prstGeom prst="roundRect">
            <a:avLst>
              <a:gd name="adj" fmla="val 6228"/>
            </a:avLst>
          </a:prstGeom>
          <a:noFill/>
          <a:ln>
            <a:noFill/>
          </a:ln>
        </p:spPr>
      </p:pic>
      <p:pic>
        <p:nvPicPr>
          <p:cNvPr id="19" name="Google Shape;19;g29ff45a8fd8_0_55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28573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g29ff45a8fd8_0_55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06285" y="4899790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g29ff45a8fd8_0_55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4205" y="3984325"/>
            <a:ext cx="1310045" cy="555326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g29ff45a8fd8_0_55"/>
          <p:cNvSpPr/>
          <p:nvPr/>
        </p:nvSpPr>
        <p:spPr>
          <a:xfrm>
            <a:off x="769505" y="4124505"/>
            <a:ext cx="11868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2 класс</a:t>
            </a:r>
            <a:endParaRPr sz="18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" name="Google Shape;23;g29ff45a8fd8_0_55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06285" y="4899790"/>
            <a:ext cx="33703" cy="3062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g29ff45a8fd8_0_55"/>
          <p:cNvSpPr/>
          <p:nvPr/>
        </p:nvSpPr>
        <p:spPr>
          <a:xfrm>
            <a:off x="604200" y="744025"/>
            <a:ext cx="5594400" cy="1665900"/>
          </a:xfrm>
          <a:prstGeom prst="roundRect">
            <a:avLst>
              <a:gd name="adj" fmla="val 16518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g29ff45a8fd8_0_55"/>
          <p:cNvSpPr/>
          <p:nvPr/>
        </p:nvSpPr>
        <p:spPr>
          <a:xfrm>
            <a:off x="830783" y="816774"/>
            <a:ext cx="5222100" cy="15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Табличное умножение </a:t>
            </a:r>
            <a:endParaRPr sz="23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 пределах 50. Умножение числа 8 и на 8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6" name="Google Shape;26;g29ff45a8fd8_0_55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935589" y="4895491"/>
            <a:ext cx="862642" cy="13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333;g2b43151973f_1_0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5536" y="339502"/>
            <a:ext cx="8448496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294;p15" descr="preencoded.png"/>
          <p:cNvPicPr preferRelativeResize="0"/>
          <p:nvPr/>
        </p:nvPicPr>
        <p:blipFill rotWithShape="1">
          <a:blip r:embed="rId3">
            <a:alphaModFix/>
          </a:blip>
          <a:srcRect l="29831" r="30962" b="1367"/>
          <a:stretch/>
        </p:blipFill>
        <p:spPr>
          <a:xfrm>
            <a:off x="5796136" y="411510"/>
            <a:ext cx="2808312" cy="439248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699542"/>
            <a:ext cx="58326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Мы дружно трудились, немного устали, </a:t>
            </a:r>
            <a:br>
              <a:rPr lang="ru-RU" sz="2000" dirty="0" smtClean="0"/>
            </a:br>
            <a:r>
              <a:rPr lang="ru-RU" sz="2000" dirty="0" smtClean="0"/>
              <a:t>Быстро все сразу за партами встали </a:t>
            </a:r>
            <a:br>
              <a:rPr lang="ru-RU" sz="2000" dirty="0" smtClean="0"/>
            </a:br>
            <a:r>
              <a:rPr lang="ru-RU" sz="2000" dirty="0" smtClean="0"/>
              <a:t>Руки поднимем, потом разведём </a:t>
            </a:r>
            <a:br>
              <a:rPr lang="ru-RU" sz="2000" dirty="0" smtClean="0"/>
            </a:br>
            <a:r>
              <a:rPr lang="ru-RU" sz="2000" dirty="0" smtClean="0"/>
              <a:t>И глубоко всей грудью вздохнём </a:t>
            </a:r>
            <a:br>
              <a:rPr lang="ru-RU" sz="2000" dirty="0" smtClean="0"/>
            </a:br>
            <a:r>
              <a:rPr lang="ru-RU" sz="2000" dirty="0" smtClean="0"/>
              <a:t>- Сколько раз ногою топнем </a:t>
            </a:r>
            <a:r>
              <a:rPr lang="ru-RU" sz="3200" b="1" dirty="0" smtClean="0">
                <a:solidFill>
                  <a:srgbClr val="FF0000"/>
                </a:solidFill>
              </a:rPr>
              <a:t>24 : 8 </a:t>
            </a:r>
            <a:r>
              <a:rPr lang="ru-RU" sz="2000" dirty="0" smtClean="0"/>
              <a:t>? </a:t>
            </a:r>
            <a:br>
              <a:rPr lang="ru-RU" sz="2000" dirty="0" smtClean="0"/>
            </a:br>
            <a:r>
              <a:rPr lang="ru-RU" sz="2000" dirty="0" smtClean="0"/>
              <a:t>- Сколько раз в ладоши хлопнем </a:t>
            </a:r>
            <a:r>
              <a:rPr lang="ru-RU" sz="3200" b="1" dirty="0" smtClean="0">
                <a:solidFill>
                  <a:srgbClr val="FF0000"/>
                </a:solidFill>
              </a:rPr>
              <a:t>36 : 9 </a:t>
            </a:r>
            <a:r>
              <a:rPr lang="ru-RU" sz="2000" dirty="0" smtClean="0"/>
              <a:t>? </a:t>
            </a:r>
            <a:br>
              <a:rPr lang="ru-RU" sz="2000" dirty="0" smtClean="0"/>
            </a:br>
            <a:r>
              <a:rPr lang="ru-RU" sz="2000" dirty="0" smtClean="0"/>
              <a:t>- Мы поклонимся сейчас </a:t>
            </a:r>
            <a:br>
              <a:rPr lang="ru-RU" sz="2000" dirty="0" smtClean="0"/>
            </a:br>
            <a:r>
              <a:rPr lang="ru-RU" sz="2000" dirty="0" smtClean="0"/>
              <a:t>Сколько раз </a:t>
            </a:r>
            <a:r>
              <a:rPr lang="ru-RU" sz="3200" b="1" dirty="0" smtClean="0">
                <a:solidFill>
                  <a:srgbClr val="FF0000"/>
                </a:solidFill>
              </a:rPr>
              <a:t>45 : 9 </a:t>
            </a:r>
            <a:r>
              <a:rPr lang="ru-RU" sz="2000" dirty="0" smtClean="0"/>
              <a:t>? </a:t>
            </a:r>
            <a:endParaRPr lang="ru-RU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480;g2b102b90c4d_2_5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3528" y="411510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2160" y="1"/>
            <a:ext cx="3024336" cy="242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528" y="0"/>
            <a:ext cx="298884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 b="10711"/>
          <a:stretch>
            <a:fillRect/>
          </a:stretch>
        </p:blipFill>
        <p:spPr bwMode="auto">
          <a:xfrm>
            <a:off x="611560" y="2571750"/>
            <a:ext cx="339003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 l="7463" b="25490"/>
          <a:stretch>
            <a:fillRect/>
          </a:stretch>
        </p:blipFill>
        <p:spPr bwMode="auto">
          <a:xfrm>
            <a:off x="3419872" y="267494"/>
            <a:ext cx="2520280" cy="1956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3968" y="2499742"/>
            <a:ext cx="3816424" cy="23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Google Shape;413;p6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8575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6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3485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9276" y="462775"/>
            <a:ext cx="6855301" cy="3926424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6"/>
          <p:cNvSpPr/>
          <p:nvPr/>
        </p:nvSpPr>
        <p:spPr>
          <a:xfrm>
            <a:off x="755576" y="3147814"/>
            <a:ext cx="6154279" cy="3416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lang="en-US" sz="2300" b="1" i="0" u="none" strike="noStrike" cap="none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lang="en-US" sz="2300" b="1" i="0" u="none" strike="noStrike" cap="none" dirty="0" err="1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Задача</a:t>
            </a:r>
            <a:endParaRPr lang="ru-RU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lang="ru-RU" sz="2300" b="1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 музее 5 витрин с экспонатами по 8 экспонатов в каждой. Сколько всего экспонатов в этих витринах?</a:t>
            </a:r>
            <a:endParaRPr lang="en-US" sz="2400" i="1" dirty="0" smtClean="0"/>
          </a:p>
          <a:p>
            <a:pPr>
              <a:lnSpc>
                <a:spcPct val="115000"/>
              </a:lnSpc>
              <a:buClr>
                <a:srgbClr val="2F2F45"/>
              </a:buClr>
              <a:buSzPts val="2300"/>
            </a:pPr>
            <a:r>
              <a:rPr lang="ru-RU" sz="2400" b="1" i="1" dirty="0" smtClean="0">
                <a:solidFill>
                  <a:srgbClr val="FF0000"/>
                </a:solidFill>
              </a:rPr>
              <a:t>Экспонат  — это предмет, выставляемый для обозрения в музее или на выставке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en-US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ru-RU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ru-RU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ru-RU" sz="2300" b="1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lang="ru-RU" sz="2300" b="1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endParaRPr sz="2300" b="0" i="0" u="none" strike="noStrike" cap="none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7" name="Google Shape;417;p6"/>
          <p:cNvSpPr/>
          <p:nvPr/>
        </p:nvSpPr>
        <p:spPr>
          <a:xfrm>
            <a:off x="940852" y="1666250"/>
            <a:ext cx="5901900" cy="12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endParaRPr sz="2300" b="0" i="0" u="none" strike="noStrike" cap="none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19" name="Google Shape;419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51902" y="1687654"/>
            <a:ext cx="2127099" cy="3129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6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6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6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416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Google Shape;479;g2b102b90c4d_2_5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8575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g2b102b90c4d_2_5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3528" y="411510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g2b102b90c4d_2_5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9276" y="462775"/>
            <a:ext cx="6855327" cy="3926424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Google Shape;482;g2b102b90c4d_2_54"/>
          <p:cNvSpPr/>
          <p:nvPr/>
        </p:nvSpPr>
        <p:spPr>
          <a:xfrm>
            <a:off x="938001" y="739092"/>
            <a:ext cx="7941000" cy="7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lang="en-US" sz="2300" b="1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Задача</a:t>
            </a:r>
            <a:endParaRPr sz="2300" b="0" i="0" u="none" strike="noStrike" cap="none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3" name="Google Shape;483;g2b102b90c4d_2_54"/>
          <p:cNvSpPr/>
          <p:nvPr/>
        </p:nvSpPr>
        <p:spPr>
          <a:xfrm>
            <a:off x="611560" y="1666250"/>
            <a:ext cx="6768752" cy="12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b="1" dirty="0" smtClean="0"/>
              <a:t>Гриша  решил подарить цветы на праздник ветеранам.  Он хочет собрать 8 букетов по 5 гвоздик в каждом. Сколько  гвоздик ему понадобится?</a:t>
            </a:r>
            <a:endParaRPr lang="ru-RU" sz="2400" b="1" dirty="0"/>
          </a:p>
        </p:txBody>
      </p:sp>
      <p:pic>
        <p:nvPicPr>
          <p:cNvPr id="485" name="Google Shape;485;g2b102b90c4d_2_5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51902" y="1687654"/>
            <a:ext cx="2127099" cy="3129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66" name="Picture 2" descr="Picture backgroun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0050648">
            <a:off x="491005" y="3448488"/>
            <a:ext cx="2238184" cy="112783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987824" y="3219822"/>
            <a:ext cx="2533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5 </a:t>
            </a:r>
            <a:r>
              <a:rPr lang="ru-RU" sz="2800" b="1" dirty="0" smtClean="0">
                <a:solidFill>
                  <a:srgbClr val="002060"/>
                </a:solidFill>
                <a:latin typeface="Trebuchet MS"/>
              </a:rPr>
              <a:t>· 8 = 40(</a:t>
            </a:r>
            <a:r>
              <a:rPr lang="ru-RU" sz="2800" b="1" dirty="0" err="1" smtClean="0">
                <a:solidFill>
                  <a:srgbClr val="002060"/>
                </a:solidFill>
                <a:latin typeface="Trebuchet MS"/>
              </a:rPr>
              <a:t>гв</a:t>
            </a:r>
            <a:r>
              <a:rPr lang="ru-RU" sz="2800" b="1" dirty="0" smtClean="0">
                <a:solidFill>
                  <a:srgbClr val="002060"/>
                </a:solidFill>
                <a:latin typeface="Trebuchet MS"/>
              </a:rPr>
              <a:t>.)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480;g2b102b90c4d_2_5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7544" y="123478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18" name="Picture 6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672" y="771550"/>
            <a:ext cx="3168352" cy="3168352"/>
          </a:xfrm>
          <a:prstGeom prst="rect">
            <a:avLst/>
          </a:prstGeom>
          <a:noFill/>
        </p:spPr>
      </p:pic>
      <p:sp>
        <p:nvSpPr>
          <p:cNvPr id="57" name="Прямоугольник 56"/>
          <p:cNvSpPr/>
          <p:nvPr/>
        </p:nvSpPr>
        <p:spPr>
          <a:xfrm>
            <a:off x="2627784" y="267494"/>
            <a:ext cx="9108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м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139952" y="699542"/>
            <a:ext cx="9108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м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788024" y="1995686"/>
            <a:ext cx="9108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м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283968" y="3291830"/>
            <a:ext cx="9108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м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771800" y="3867894"/>
            <a:ext cx="9108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м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115616" y="3291830"/>
            <a:ext cx="9108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м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83568" y="2067694"/>
            <a:ext cx="9108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м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259632" y="699542"/>
            <a:ext cx="9108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м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8920" name="Picture 8" descr="https://stroy-podskazka.ru/images/article/thumb/400-0/2020/07/vse-o-bordyurnyh-lentah-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168" y="3075806"/>
            <a:ext cx="1588146" cy="1584176"/>
          </a:xfrm>
          <a:prstGeom prst="rect">
            <a:avLst/>
          </a:prstGeom>
          <a:noFill/>
        </p:spPr>
      </p:pic>
      <p:pic>
        <p:nvPicPr>
          <p:cNvPr id="67" name="Google Shape;485;g2b102b90c4d_2_5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524328" y="2427734"/>
            <a:ext cx="1354673" cy="238969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Прямоугольник 16"/>
          <p:cNvSpPr/>
          <p:nvPr/>
        </p:nvSpPr>
        <p:spPr>
          <a:xfrm>
            <a:off x="5508104" y="339502"/>
            <a:ext cx="33698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4 </a:t>
            </a:r>
            <a:r>
              <a:rPr lang="ru-RU" sz="4000" b="1" dirty="0" smtClean="0">
                <a:solidFill>
                  <a:srgbClr val="00B050"/>
                </a:solidFill>
                <a:latin typeface="Trebuchet MS"/>
              </a:rPr>
              <a:t>· 8 = 32 (м)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1"/>
      <p:bldP spid="58" grpId="0"/>
      <p:bldP spid="59" grpId="0"/>
      <p:bldP spid="60" grpId="0"/>
      <p:bldP spid="61" grpId="0"/>
      <p:bldP spid="62" grpId="0"/>
      <p:bldP spid="63" grpId="0"/>
      <p:bldP spid="64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" name="Google Shape;522;g2b102b90c4d_2_6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8575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g2b102b90c4d_2_6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7753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g2b102b90c4d_2_64"/>
          <p:cNvSpPr/>
          <p:nvPr/>
        </p:nvSpPr>
        <p:spPr>
          <a:xfrm>
            <a:off x="5332497" y="3498050"/>
            <a:ext cx="260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3" name="Google Shape;533;g2b102b90c4d_2_6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7910315" y="2499742"/>
            <a:ext cx="1233685" cy="236629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55576" y="411510"/>
          <a:ext cx="7632848" cy="4365244"/>
        </p:xfrm>
        <a:graphic>
          <a:graphicData uri="http://schemas.openxmlformats.org/drawingml/2006/table">
            <a:tbl>
              <a:tblPr/>
              <a:tblGrid>
                <a:gridCol w="7632848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u="sng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Красная карточка</a:t>
                      </a: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ru-RU" sz="20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Решите задачу: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35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цветочном ларьке составили 6 букетов красных гвоздик по 5 штук в каждом букете и 8 букетов белых гвоздик по 7 штук в каждом.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Сколько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гвоздик? 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u="sng" dirty="0">
                          <a:solidFill>
                            <a:schemeClr val="accent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Жёлтая карточк</a:t>
                      </a:r>
                      <a:r>
                        <a:rPr lang="ru-RU" sz="2400" b="1" i="1" dirty="0">
                          <a:solidFill>
                            <a:schemeClr val="accent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а:</a:t>
                      </a:r>
                      <a:r>
                        <a:rPr lang="ru-RU" sz="2400" b="1" dirty="0">
                          <a:solidFill>
                            <a:schemeClr val="accent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accent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Найдите значение выражений: </a:t>
                      </a:r>
                      <a:endParaRPr lang="ru-RU" sz="1800" b="1" dirty="0">
                        <a:solidFill>
                          <a:schemeClr val="accent4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 – 5 · 8 =        </a:t>
                      </a:r>
                      <a:r>
                        <a:rPr lang="ru-RU" sz="2800" b="1" dirty="0" smtClean="0">
                          <a:solidFill>
                            <a:schemeClr val="accent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8 </a:t>
                      </a:r>
                      <a:r>
                        <a:rPr lang="ru-RU" sz="2800" b="1" dirty="0">
                          <a:solidFill>
                            <a:schemeClr val="accent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· (50 - 42) =          (40 – 24):8 =   </a:t>
                      </a:r>
                      <a:endParaRPr lang="ru-RU" sz="2400" b="1" dirty="0">
                        <a:solidFill>
                          <a:schemeClr val="accent4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u="sng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Зелёная карточка</a:t>
                      </a:r>
                      <a:r>
                        <a:rPr lang="ru-RU" sz="2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Решите примеры </a:t>
                      </a:r>
                      <a:endParaRPr lang="ru-RU" sz="18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· 3 =          8 · 9 =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· 8 =          2  · 8 =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· 8 =          6  · 8 =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24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3" name="Google Shape;853;p24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4" name="Google Shape;854;p24"/>
          <p:cNvSpPr/>
          <p:nvPr/>
        </p:nvSpPr>
        <p:spPr>
          <a:xfrm>
            <a:off x="653432" y="391806"/>
            <a:ext cx="7941000" cy="7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Как умножать число 8?</a:t>
            </a:r>
            <a:endParaRPr sz="23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55" name="Google Shape;855;p24"/>
          <p:cNvSpPr/>
          <p:nvPr/>
        </p:nvSpPr>
        <p:spPr>
          <a:xfrm>
            <a:off x="1160532" y="1470107"/>
            <a:ext cx="6008100" cy="232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Составим таблицу умножения числа 8 и на 8</a:t>
            </a:r>
            <a:b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/>
            </a:r>
            <a:b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Научимся применять умножение числа 8 и на 8 для решения примеров и задач</a:t>
            </a:r>
            <a:b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/>
            </a:r>
            <a:b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18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56" name="Google Shape;856;p2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0405" y="2086951"/>
            <a:ext cx="253401" cy="253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7" name="Google Shape;857;p2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0405" y="1486282"/>
            <a:ext cx="253401" cy="253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8" name="Google Shape;858;p24"/>
          <p:cNvPicPr preferRelativeResize="0"/>
          <p:nvPr/>
        </p:nvPicPr>
        <p:blipFill rotWithShape="1">
          <a:blip r:embed="rId4">
            <a:alphaModFix/>
          </a:blip>
          <a:srcRect r="10354"/>
          <a:stretch/>
        </p:blipFill>
        <p:spPr>
          <a:xfrm>
            <a:off x="7104920" y="2870250"/>
            <a:ext cx="2039080" cy="227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9" name="Google Shape;859;p24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3524" y="1402313"/>
            <a:ext cx="361231" cy="291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60" name="Google Shape;860;p24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3524" y="1999943"/>
            <a:ext cx="361231" cy="2911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52;p24"/>
          <p:cNvSpPr/>
          <p:nvPr/>
        </p:nvSpPr>
        <p:spPr>
          <a:xfrm>
            <a:off x="467544" y="339502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987574"/>
            <a:ext cx="75729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Желаем успехов!!!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050648">
            <a:off x="2772036" y="2413205"/>
            <a:ext cx="3381869" cy="170414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8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3" name="Google Shape;673;p18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" name="Google Shape;674;p18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" name="Google Shape;675;p18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" name="Google Shape;676;p18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Google Shape;677;p18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" name="Google Shape;678;p18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" name="Google Shape;679;p18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" name="Google Shape;680;p18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p18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18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683" name="Google Shape;683;p18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4" name="Google Shape;684;p18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45250" y="1204538"/>
            <a:ext cx="8453400" cy="2734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1f0efa5b993_1_0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9" name="Google Shape;709;g1f0efa5b993_1_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0" name="Google Shape;710;g1f0efa5b993_1_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Google Shape;711;g1f0efa5b993_1_0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g1f0efa5b993_1_0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13" name="Google Shape;713;g1f0efa5b993_1_0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4" name="Google Shape;714;g1f0efa5b993_1_0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g1f0efa5b993_1_0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g1f0efa5b993_1_0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g1f0efa5b993_1_0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8" name="Google Shape;718;g1f0efa5b993_1_0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Google Shape;719;g1f0efa5b993_1_0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20" name="Google Shape;720;g1f0efa5b993_1_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45250" y="1276000"/>
            <a:ext cx="8453401" cy="2591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a1fbf6c875_2_138"/>
          <p:cNvSpPr/>
          <p:nvPr/>
        </p:nvSpPr>
        <p:spPr>
          <a:xfrm>
            <a:off x="467544" y="339502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" name="Google Shape;96;g2a1fbf6c875_2_138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57874" y="4889936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g2a1fbf6c875_2_138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57874" y="4889936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g2a1fbf6c875_2_138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57874" y="4895224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g2a1fbf6c875_2_138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42279" y="4895088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g2a1fbf6c875_2_138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784926" y="4895223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g2a1fbf6c875_2_138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09591" y="4895223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g2a1fbf6c875_2_138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528569" y="4894236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g2a1fbf6c875_2_138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360415" y="4895223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g2a1fbf6c875_2_138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530887" y="4939421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2a1fbf6c875_2_138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583106" y="4985828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2a1fbf6c875_2_138"/>
          <p:cNvSpPr/>
          <p:nvPr/>
        </p:nvSpPr>
        <p:spPr>
          <a:xfrm>
            <a:off x="3375282" y="609077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g2a1fbf6c875_2_138"/>
          <p:cNvSpPr/>
          <p:nvPr/>
        </p:nvSpPr>
        <p:spPr>
          <a:xfrm>
            <a:off x="3013838" y="724094"/>
            <a:ext cx="3519000" cy="6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4545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3700"/>
              <a:buFont typeface="Arial"/>
              <a:buNone/>
            </a:pPr>
            <a:endParaRPr sz="37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08" name="Google Shape;108;g2a1fbf6c875_2_138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165892" y="117923"/>
            <a:ext cx="7000530" cy="4515966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g2a1fbf6c875_2_138"/>
          <p:cNvSpPr/>
          <p:nvPr/>
        </p:nvSpPr>
        <p:spPr>
          <a:xfrm>
            <a:off x="1309908" y="477963"/>
            <a:ext cx="5211300" cy="2663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lang="en-US" sz="36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1. </a:t>
            </a:r>
            <a:endParaRPr sz="1400" b="0" i="0" u="none" strike="noStrike" cap="none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lang="en-US" sz="36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2.</a:t>
            </a:r>
            <a:endParaRPr sz="1400" b="0" i="0" u="none" strike="noStrike" cap="none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lang="en-US" sz="36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3.</a:t>
            </a:r>
            <a:endParaRPr sz="1400" b="0" i="0" u="none" strike="noStrike" cap="none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lang="en-US" sz="36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r>
              <a:rPr lang="en-US" sz="3600" b="0" i="0" u="none" strike="noStrike" cap="none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lang="ru-RU" sz="3600" b="0" i="0" u="none" strike="noStrike" cap="none" dirty="0" smtClean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lang="ru-RU" sz="3600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5.</a:t>
            </a:r>
          </a:p>
          <a:p>
            <a:pPr marL="0" marR="0" lvl="0" indent="0" algn="l" rtl="0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lang="ru-RU" sz="3600" b="0" i="0" u="none" strike="noStrike" cap="none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6.</a:t>
            </a:r>
            <a:endParaRPr sz="1400" b="0" i="0" u="none" strike="noStrike" cap="none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0" name="Google Shape;110;g2a1fbf6c875_2_138"/>
          <p:cNvSpPr/>
          <p:nvPr/>
        </p:nvSpPr>
        <p:spPr>
          <a:xfrm>
            <a:off x="1885972" y="621979"/>
            <a:ext cx="4295676" cy="482534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9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Родина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g2a1fbf6c875_2_138"/>
          <p:cNvSpPr/>
          <p:nvPr/>
        </p:nvSpPr>
        <p:spPr>
          <a:xfrm>
            <a:off x="1835696" y="1203598"/>
            <a:ext cx="4295676" cy="4824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9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1400"/>
            </a:pPr>
            <a:r>
              <a:rPr lang="ru-RU" sz="3200" dirty="0" smtClean="0">
                <a:solidFill>
                  <a:schemeClr val="dk1"/>
                </a:solidFill>
              </a:rPr>
              <a:t>солдат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g2a1fbf6c875_2_138"/>
          <p:cNvSpPr/>
          <p:nvPr/>
        </p:nvSpPr>
        <p:spPr>
          <a:xfrm>
            <a:off x="1885972" y="2494187"/>
            <a:ext cx="4359134" cy="4824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9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герой</a:t>
            </a:r>
            <a:r>
              <a:rPr lang="ru-RU" sz="1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g2a1fbf6c875_2_138"/>
          <p:cNvSpPr/>
          <p:nvPr/>
        </p:nvSpPr>
        <p:spPr>
          <a:xfrm>
            <a:off x="1907704" y="1779662"/>
            <a:ext cx="4359134" cy="4824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9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1400"/>
            </a:pPr>
            <a:r>
              <a:rPr lang="ru-RU" sz="3200" dirty="0" smtClean="0">
                <a:solidFill>
                  <a:schemeClr val="dk1"/>
                </a:solidFill>
              </a:rPr>
              <a:t>защитник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" name="Google Shape;114;g2a1fbf6c875_2_138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flipH="1">
            <a:off x="7722967" y="2742770"/>
            <a:ext cx="1214367" cy="204992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112;g2a1fbf6c875_2_138"/>
          <p:cNvSpPr/>
          <p:nvPr/>
        </p:nvSpPr>
        <p:spPr>
          <a:xfrm>
            <a:off x="1885972" y="3142259"/>
            <a:ext cx="4359134" cy="4824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9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3200" dirty="0" smtClean="0">
                <a:solidFill>
                  <a:schemeClr val="dk1"/>
                </a:solidFill>
              </a:rPr>
              <a:t>память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112;g2a1fbf6c875_2_138"/>
          <p:cNvSpPr/>
          <p:nvPr/>
        </p:nvSpPr>
        <p:spPr>
          <a:xfrm>
            <a:off x="1885972" y="3862339"/>
            <a:ext cx="4359134" cy="4824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B9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 lang="ru-RU" sz="3200" dirty="0" smtClean="0">
              <a:solidFill>
                <a:schemeClr val="dk1"/>
              </a:solidFill>
            </a:endParaRPr>
          </a:p>
          <a:p>
            <a:pPr algn="ctr">
              <a:buSzPts val="1400"/>
            </a:pPr>
            <a:r>
              <a:rPr lang="ru-RU" sz="3200" dirty="0" smtClean="0">
                <a:solidFill>
                  <a:schemeClr val="dk1"/>
                </a:solidFill>
              </a:rPr>
              <a:t>Победа</a:t>
            </a:r>
            <a:endParaRPr lang="ru-RU" sz="3200" dirty="0" smtClean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111" grpId="0" animBg="1"/>
      <p:bldP spid="112" grpId="0" animBg="1"/>
      <p:bldP spid="113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g1f0efa5b993_1_33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5" name="Google Shape;745;g1f0efa5b993_1_33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g1f0efa5b993_1_33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g1f0efa5b993_1_33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8" name="Google Shape;748;g1f0efa5b993_1_33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g1f0efa5b993_1_33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g1f0efa5b993_1_33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1" name="Google Shape;751;g1f0efa5b993_1_33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2" name="Google Shape;752;g1f0efa5b993_1_33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g1f0efa5b993_1_33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g1f0efa5b993_1_33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755" name="Google Shape;755;g1f0efa5b993_1_33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6" name="Google Shape;756;g1f0efa5b993_1_3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295400" y="657225"/>
            <a:ext cx="6553200" cy="382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g1f0efa5b993_1_65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1" name="Google Shape;781;g1f0efa5b993_1_65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2" name="Google Shape;782;g1f0efa5b993_1_65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3" name="Google Shape;783;g1f0efa5b993_1_65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4" name="Google Shape;784;g1f0efa5b993_1_65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Google Shape;785;g1f0efa5b993_1_65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g1f0efa5b993_1_65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g1f0efa5b993_1_65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Google Shape;788;g1f0efa5b993_1_65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Google Shape;789;g1f0efa5b993_1_65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0" name="Google Shape;790;g1f0efa5b993_1_65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791" name="Google Shape;791;g1f0efa5b993_1_65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2" name="Google Shape;792;g1f0efa5b993_1_6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104900" y="466725"/>
            <a:ext cx="6934200" cy="421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1f0efa5b993_1_97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17" name="Google Shape;817;g1f0efa5b993_1_97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g1f0efa5b993_1_97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" name="Google Shape;819;g1f0efa5b993_1_97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Google Shape;820;g1f0efa5b993_1_97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1" name="Google Shape;821;g1f0efa5b993_1_97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2" name="Google Shape;822;g1f0efa5b993_1_97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3" name="Google Shape;823;g1f0efa5b993_1_97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4" name="Google Shape;824;g1f0efa5b993_1_97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g1f0efa5b993_1_97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6" name="Google Shape;826;g1f0efa5b993_1_97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827" name="Google Shape;827;g1f0efa5b993_1_97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8" name="Google Shape;828;g1f0efa5b993_1_97"/>
          <p:cNvPicPr preferRelativeResize="0"/>
          <p:nvPr/>
        </p:nvPicPr>
        <p:blipFill rotWithShape="1">
          <a:blip r:embed="rId12">
            <a:alphaModFix/>
          </a:blip>
          <a:srcRect t="1922"/>
          <a:stretch/>
        </p:blipFill>
        <p:spPr>
          <a:xfrm>
            <a:off x="345250" y="1124250"/>
            <a:ext cx="8453400" cy="295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6" name="Google Shape;876;p23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5260" y="345057"/>
            <a:ext cx="8448494" cy="445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7" name="Google Shape;877;p23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78" name="Google Shape;878;p23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30506" y="1229264"/>
            <a:ext cx="6205628" cy="1315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79" name="Google Shape;879;p23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433005" y="1337094"/>
            <a:ext cx="6006142" cy="1099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80" name="Google Shape;880;p23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30506" y="2598708"/>
            <a:ext cx="6205628" cy="1315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81" name="Google Shape;881;p23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449189" y="2701146"/>
            <a:ext cx="5989968" cy="1105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2" name="Google Shape;882;p23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04205" y="1940943"/>
            <a:ext cx="1272396" cy="1261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883" name="Google Shape;883;p23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12099" y="2043382"/>
            <a:ext cx="1056736" cy="1056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84" name="Google Shape;884;p23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915115" y="2404613"/>
            <a:ext cx="382797" cy="382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9;p7"/>
          <p:cNvSpPr/>
          <p:nvPr/>
        </p:nvSpPr>
        <p:spPr>
          <a:xfrm>
            <a:off x="395536" y="267494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embm_80_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66" y="267493"/>
            <a:ext cx="7490950" cy="467325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9;p7"/>
          <p:cNvSpPr/>
          <p:nvPr/>
        </p:nvSpPr>
        <p:spPr>
          <a:xfrm>
            <a:off x="323528" y="195486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339502"/>
            <a:ext cx="215315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3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80</a:t>
            </a:r>
            <a:endParaRPr lang="ru-RU" sz="13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643758"/>
            <a:ext cx="2036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 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</a:rPr>
              <a:t>· 10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2715766"/>
            <a:ext cx="20152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</a:rPr>
              <a:t>· 8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"/>
          <p:cNvSpPr/>
          <p:nvPr/>
        </p:nvSpPr>
        <p:spPr>
          <a:xfrm>
            <a:off x="395536" y="267494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7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7"/>
          <p:cNvSpPr/>
          <p:nvPr/>
        </p:nvSpPr>
        <p:spPr>
          <a:xfrm>
            <a:off x="653432" y="391806"/>
            <a:ext cx="7941000" cy="7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Как умножать число 8?</a:t>
            </a:r>
            <a:endParaRPr sz="23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2" name="Google Shape;172;p7"/>
          <p:cNvSpPr/>
          <p:nvPr/>
        </p:nvSpPr>
        <p:spPr>
          <a:xfrm>
            <a:off x="1160532" y="1470107"/>
            <a:ext cx="6008100" cy="232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Составим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таблицу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умножения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числа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8 и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8</a:t>
            </a:r>
            <a:b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/>
            </a:r>
            <a:b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Научимся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применять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умножение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числа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8 и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8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для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решения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примеров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и </a:t>
            </a:r>
            <a:r>
              <a:rPr lang="en-US" sz="1800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задач</a:t>
            </a: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/>
            </a:r>
            <a:b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/>
            </a:r>
            <a:br>
              <a:rPr lang="en-US" sz="1800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1800" b="0" i="0" u="none" strike="noStrike" cap="none" dirty="0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73" name="Google Shape;173;p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0405" y="2086951"/>
            <a:ext cx="253401" cy="253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0405" y="1486282"/>
            <a:ext cx="253401" cy="253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7"/>
          <p:cNvPicPr preferRelativeResize="0"/>
          <p:nvPr/>
        </p:nvPicPr>
        <p:blipFill rotWithShape="1">
          <a:blip r:embed="rId4">
            <a:alphaModFix/>
          </a:blip>
          <a:srcRect r="10354"/>
          <a:stretch/>
        </p:blipFill>
        <p:spPr>
          <a:xfrm>
            <a:off x="7104920" y="2870250"/>
            <a:ext cx="2039080" cy="227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g2b1ff5a0d1f_0_16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7544" y="267494"/>
            <a:ext cx="8448496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g2b1ff5a0d1f_0_1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7150" y="442850"/>
            <a:ext cx="3862724" cy="4043896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g2b1ff5a0d1f_0_169"/>
          <p:cNvSpPr/>
          <p:nvPr/>
        </p:nvSpPr>
        <p:spPr>
          <a:xfrm>
            <a:off x="1519238" y="95250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8 · 2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16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4" name="Google Shape;304;g2b1ff5a0d1f_0_169"/>
          <p:cNvSpPr/>
          <p:nvPr/>
        </p:nvSpPr>
        <p:spPr>
          <a:xfrm>
            <a:off x="1519238" y="135255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8 · 3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24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5" name="Google Shape;305;g2b1ff5a0d1f_0_169"/>
          <p:cNvSpPr/>
          <p:nvPr/>
        </p:nvSpPr>
        <p:spPr>
          <a:xfrm>
            <a:off x="1519238" y="175260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8 · 4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32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6" name="Google Shape;306;g2b1ff5a0d1f_0_169"/>
          <p:cNvSpPr/>
          <p:nvPr/>
        </p:nvSpPr>
        <p:spPr>
          <a:xfrm>
            <a:off x="1519238" y="215265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en-US" sz="2300" b="1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8 · 5 =</a:t>
            </a:r>
            <a:r>
              <a:rPr lang="en-US" sz="2300" b="1" i="0" u="none" strike="noStrike" cap="none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 dirty="0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40</a:t>
            </a:r>
            <a:endParaRPr sz="2300" b="1" i="0" u="none" strike="noStrike" cap="none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7" name="Google Shape;307;g2b1ff5a0d1f_0_169"/>
          <p:cNvSpPr/>
          <p:nvPr/>
        </p:nvSpPr>
        <p:spPr>
          <a:xfrm>
            <a:off x="1519238" y="255270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8 · 6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48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8" name="Google Shape;308;g2b1ff5a0d1f_0_169"/>
          <p:cNvSpPr/>
          <p:nvPr/>
        </p:nvSpPr>
        <p:spPr>
          <a:xfrm>
            <a:off x="1519238" y="295275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8 · 7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56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9" name="Google Shape;309;g2b1ff5a0d1f_0_169"/>
          <p:cNvSpPr/>
          <p:nvPr/>
        </p:nvSpPr>
        <p:spPr>
          <a:xfrm>
            <a:off x="1519238" y="335280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en-US" sz="2300" b="1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8 · 8 =</a:t>
            </a:r>
            <a:r>
              <a:rPr lang="en-US" sz="2300" b="1" i="0" u="none" strike="noStrike" cap="none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 dirty="0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64</a:t>
            </a:r>
            <a:endParaRPr sz="2300" b="1" i="0" u="none" strike="noStrike" cap="none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0" name="Google Shape;310;g2b1ff5a0d1f_0_169"/>
          <p:cNvSpPr/>
          <p:nvPr/>
        </p:nvSpPr>
        <p:spPr>
          <a:xfrm>
            <a:off x="1519238" y="375285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8 · 9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72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27" name="Google Shape;327;g2b1ff5a0d1f_0_16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36096" y="2427734"/>
            <a:ext cx="1608224" cy="2432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oogle Shape;333;g2b43151973f_1_0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5260" y="345057"/>
            <a:ext cx="8448496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g2b43151973f_1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7150" y="442850"/>
            <a:ext cx="3862724" cy="4043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g2b43151973f_1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17650" y="442850"/>
            <a:ext cx="3862724" cy="4043913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g2b43151973f_1_0"/>
          <p:cNvSpPr/>
          <p:nvPr/>
        </p:nvSpPr>
        <p:spPr>
          <a:xfrm>
            <a:off x="1519238" y="95250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8 · 2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16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7" name="Google Shape;337;g2b43151973f_1_0"/>
          <p:cNvSpPr/>
          <p:nvPr/>
        </p:nvSpPr>
        <p:spPr>
          <a:xfrm>
            <a:off x="1519238" y="135255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8 · 3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24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8" name="Google Shape;338;g2b43151973f_1_0"/>
          <p:cNvSpPr/>
          <p:nvPr/>
        </p:nvSpPr>
        <p:spPr>
          <a:xfrm>
            <a:off x="1519238" y="175260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8 · 4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32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9" name="Google Shape;339;g2b43151973f_1_0"/>
          <p:cNvSpPr/>
          <p:nvPr/>
        </p:nvSpPr>
        <p:spPr>
          <a:xfrm>
            <a:off x="1519238" y="215265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8 · 5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40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0" name="Google Shape;340;g2b43151973f_1_0"/>
          <p:cNvSpPr/>
          <p:nvPr/>
        </p:nvSpPr>
        <p:spPr>
          <a:xfrm>
            <a:off x="1519238" y="255270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8 · 6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48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1" name="Google Shape;341;g2b43151973f_1_0"/>
          <p:cNvSpPr/>
          <p:nvPr/>
        </p:nvSpPr>
        <p:spPr>
          <a:xfrm>
            <a:off x="1519238" y="295275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8 · 7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56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2" name="Google Shape;342;g2b43151973f_1_0"/>
          <p:cNvSpPr/>
          <p:nvPr/>
        </p:nvSpPr>
        <p:spPr>
          <a:xfrm>
            <a:off x="1519238" y="335280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8 · 8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64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3" name="Google Shape;343;g2b43151973f_1_0"/>
          <p:cNvSpPr/>
          <p:nvPr/>
        </p:nvSpPr>
        <p:spPr>
          <a:xfrm>
            <a:off x="1519238" y="375285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8 · 9 =</a:t>
            </a:r>
            <a:r>
              <a:rPr lang="en-US" sz="23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300" b="1" i="0" u="none" strike="noStrike" cap="none">
                <a:solidFill>
                  <a:srgbClr val="C11B52"/>
                </a:solidFill>
                <a:latin typeface="Verdana"/>
                <a:ea typeface="Verdana"/>
                <a:cs typeface="Verdana"/>
                <a:sym typeface="Verdana"/>
              </a:rPr>
              <a:t>72</a:t>
            </a:r>
            <a:endParaRPr sz="2300" b="1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4" name="Google Shape;344;g2b43151973f_1_0"/>
          <p:cNvSpPr/>
          <p:nvPr/>
        </p:nvSpPr>
        <p:spPr>
          <a:xfrm>
            <a:off x="5672143" y="95250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2 · 8 = </a:t>
            </a:r>
            <a:endParaRPr sz="23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5" name="Google Shape;345;g2b43151973f_1_0"/>
          <p:cNvSpPr/>
          <p:nvPr/>
        </p:nvSpPr>
        <p:spPr>
          <a:xfrm>
            <a:off x="5672143" y="1352993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3 · 8 = </a:t>
            </a:r>
            <a:endParaRPr sz="23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6" name="Google Shape;346;g2b43151973f_1_0"/>
          <p:cNvSpPr/>
          <p:nvPr/>
        </p:nvSpPr>
        <p:spPr>
          <a:xfrm>
            <a:off x="5672143" y="1753485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4 · 8 = </a:t>
            </a:r>
            <a:endParaRPr sz="23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7" name="Google Shape;347;g2b43151973f_1_0"/>
          <p:cNvSpPr/>
          <p:nvPr/>
        </p:nvSpPr>
        <p:spPr>
          <a:xfrm>
            <a:off x="5672143" y="2153978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5 · 8 = </a:t>
            </a:r>
            <a:endParaRPr sz="23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8" name="Google Shape;348;g2b43151973f_1_0"/>
          <p:cNvSpPr/>
          <p:nvPr/>
        </p:nvSpPr>
        <p:spPr>
          <a:xfrm>
            <a:off x="5672143" y="2554470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6 · 8 = </a:t>
            </a:r>
            <a:endParaRPr sz="23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9" name="Google Shape;349;g2b43151973f_1_0"/>
          <p:cNvSpPr/>
          <p:nvPr/>
        </p:nvSpPr>
        <p:spPr>
          <a:xfrm>
            <a:off x="5672143" y="2954963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7 · 8 = </a:t>
            </a:r>
            <a:endParaRPr sz="23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0" name="Google Shape;350;g2b43151973f_1_0"/>
          <p:cNvSpPr/>
          <p:nvPr/>
        </p:nvSpPr>
        <p:spPr>
          <a:xfrm>
            <a:off x="5672143" y="3355455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8 · 8 = </a:t>
            </a:r>
            <a:endParaRPr sz="23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1" name="Google Shape;351;g2b43151973f_1_0"/>
          <p:cNvSpPr/>
          <p:nvPr/>
        </p:nvSpPr>
        <p:spPr>
          <a:xfrm>
            <a:off x="5672143" y="3755948"/>
            <a:ext cx="58929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 9 · 8 = </a:t>
            </a:r>
            <a:endParaRPr sz="23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2" name="Google Shape;352;g2b43151973f_1_0"/>
          <p:cNvSpPr/>
          <p:nvPr/>
        </p:nvSpPr>
        <p:spPr>
          <a:xfrm>
            <a:off x="7031774" y="986575"/>
            <a:ext cx="426600" cy="303900"/>
          </a:xfrm>
          <a:prstGeom prst="roundRect">
            <a:avLst>
              <a:gd name="adj" fmla="val 6698"/>
            </a:avLst>
          </a:prstGeom>
          <a:solidFill>
            <a:srgbClr val="FFFFFF"/>
          </a:solidFill>
          <a:ln w="38100" cap="flat" cmpd="sng">
            <a:solidFill>
              <a:srgbClr val="CFC5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g2b43151973f_1_0"/>
          <p:cNvSpPr/>
          <p:nvPr/>
        </p:nvSpPr>
        <p:spPr>
          <a:xfrm>
            <a:off x="7031774" y="1386979"/>
            <a:ext cx="426600" cy="303900"/>
          </a:xfrm>
          <a:prstGeom prst="roundRect">
            <a:avLst>
              <a:gd name="adj" fmla="val 6698"/>
            </a:avLst>
          </a:prstGeom>
          <a:solidFill>
            <a:srgbClr val="FFFFFF"/>
          </a:solidFill>
          <a:ln w="38100" cap="flat" cmpd="sng">
            <a:solidFill>
              <a:srgbClr val="CFC5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g2b43151973f_1_0"/>
          <p:cNvSpPr/>
          <p:nvPr/>
        </p:nvSpPr>
        <p:spPr>
          <a:xfrm>
            <a:off x="7031774" y="1787383"/>
            <a:ext cx="426600" cy="303900"/>
          </a:xfrm>
          <a:prstGeom prst="roundRect">
            <a:avLst>
              <a:gd name="adj" fmla="val 6698"/>
            </a:avLst>
          </a:prstGeom>
          <a:solidFill>
            <a:srgbClr val="FFFFFF"/>
          </a:solidFill>
          <a:ln w="38100" cap="flat" cmpd="sng">
            <a:solidFill>
              <a:srgbClr val="CFC5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g2b43151973f_1_0"/>
          <p:cNvSpPr/>
          <p:nvPr/>
        </p:nvSpPr>
        <p:spPr>
          <a:xfrm>
            <a:off x="7031774" y="2187787"/>
            <a:ext cx="426600" cy="303900"/>
          </a:xfrm>
          <a:prstGeom prst="roundRect">
            <a:avLst>
              <a:gd name="adj" fmla="val 6698"/>
            </a:avLst>
          </a:prstGeom>
          <a:solidFill>
            <a:srgbClr val="FFFFFF"/>
          </a:solidFill>
          <a:ln w="38100" cap="flat" cmpd="sng">
            <a:solidFill>
              <a:srgbClr val="CFC5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g2b43151973f_1_0"/>
          <p:cNvSpPr/>
          <p:nvPr/>
        </p:nvSpPr>
        <p:spPr>
          <a:xfrm>
            <a:off x="7031774" y="2588190"/>
            <a:ext cx="426600" cy="303900"/>
          </a:xfrm>
          <a:prstGeom prst="roundRect">
            <a:avLst>
              <a:gd name="adj" fmla="val 6698"/>
            </a:avLst>
          </a:prstGeom>
          <a:solidFill>
            <a:srgbClr val="FFFFFF"/>
          </a:solidFill>
          <a:ln w="38100" cap="flat" cmpd="sng">
            <a:solidFill>
              <a:srgbClr val="CFC5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g2b43151973f_1_0"/>
          <p:cNvSpPr/>
          <p:nvPr/>
        </p:nvSpPr>
        <p:spPr>
          <a:xfrm>
            <a:off x="7031774" y="2988594"/>
            <a:ext cx="426600" cy="303900"/>
          </a:xfrm>
          <a:prstGeom prst="roundRect">
            <a:avLst>
              <a:gd name="adj" fmla="val 6698"/>
            </a:avLst>
          </a:prstGeom>
          <a:solidFill>
            <a:srgbClr val="FFFFFF"/>
          </a:solidFill>
          <a:ln w="38100" cap="flat" cmpd="sng">
            <a:solidFill>
              <a:srgbClr val="CFC5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g2b43151973f_1_0"/>
          <p:cNvSpPr/>
          <p:nvPr/>
        </p:nvSpPr>
        <p:spPr>
          <a:xfrm>
            <a:off x="7031774" y="3388998"/>
            <a:ext cx="426600" cy="303900"/>
          </a:xfrm>
          <a:prstGeom prst="roundRect">
            <a:avLst>
              <a:gd name="adj" fmla="val 6698"/>
            </a:avLst>
          </a:prstGeom>
          <a:solidFill>
            <a:srgbClr val="FFFFFF"/>
          </a:solidFill>
          <a:ln w="38100" cap="flat" cmpd="sng">
            <a:solidFill>
              <a:srgbClr val="CFC5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g2b43151973f_1_0"/>
          <p:cNvSpPr/>
          <p:nvPr/>
        </p:nvSpPr>
        <p:spPr>
          <a:xfrm>
            <a:off x="7031774" y="3789402"/>
            <a:ext cx="426600" cy="303900"/>
          </a:xfrm>
          <a:prstGeom prst="roundRect">
            <a:avLst>
              <a:gd name="adj" fmla="val 6698"/>
            </a:avLst>
          </a:prstGeom>
          <a:solidFill>
            <a:srgbClr val="FFFFFF"/>
          </a:solidFill>
          <a:ln w="38100" cap="flat" cmpd="sng">
            <a:solidFill>
              <a:srgbClr val="CFC5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0" name="Google Shape;360;g2b43151973f_1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67881" y="2420415"/>
            <a:ext cx="1608224" cy="2432394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g2b43151973f_1_0"/>
          <p:cNvSpPr/>
          <p:nvPr/>
        </p:nvSpPr>
        <p:spPr>
          <a:xfrm>
            <a:off x="7068921" y="1009544"/>
            <a:ext cx="695400" cy="2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18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16 </a:t>
            </a:r>
            <a:endParaRPr sz="18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2" name="Google Shape;362;g2b43151973f_1_0"/>
          <p:cNvSpPr/>
          <p:nvPr/>
        </p:nvSpPr>
        <p:spPr>
          <a:xfrm>
            <a:off x="7076925" y="1405119"/>
            <a:ext cx="695400" cy="2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18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24 </a:t>
            </a:r>
            <a:endParaRPr sz="18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3" name="Google Shape;363;g2b43151973f_1_0"/>
          <p:cNvSpPr/>
          <p:nvPr/>
        </p:nvSpPr>
        <p:spPr>
          <a:xfrm>
            <a:off x="7076925" y="1805519"/>
            <a:ext cx="695400" cy="2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18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32 </a:t>
            </a:r>
            <a:endParaRPr sz="18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4" name="Google Shape;364;g2b43151973f_1_0"/>
          <p:cNvSpPr/>
          <p:nvPr/>
        </p:nvSpPr>
        <p:spPr>
          <a:xfrm>
            <a:off x="7076925" y="2205931"/>
            <a:ext cx="695400" cy="2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18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40 </a:t>
            </a:r>
            <a:endParaRPr sz="18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5" name="Google Shape;365;g2b43151973f_1_0"/>
          <p:cNvSpPr/>
          <p:nvPr/>
        </p:nvSpPr>
        <p:spPr>
          <a:xfrm>
            <a:off x="7076925" y="2606331"/>
            <a:ext cx="695400" cy="2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18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48 </a:t>
            </a:r>
            <a:endParaRPr sz="18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6" name="Google Shape;366;g2b43151973f_1_0"/>
          <p:cNvSpPr/>
          <p:nvPr/>
        </p:nvSpPr>
        <p:spPr>
          <a:xfrm>
            <a:off x="7076925" y="3006744"/>
            <a:ext cx="695400" cy="2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18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56 </a:t>
            </a:r>
            <a:endParaRPr sz="18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7" name="Google Shape;367;g2b43151973f_1_0"/>
          <p:cNvSpPr/>
          <p:nvPr/>
        </p:nvSpPr>
        <p:spPr>
          <a:xfrm>
            <a:off x="7076925" y="3407144"/>
            <a:ext cx="695400" cy="2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18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64 </a:t>
            </a:r>
            <a:endParaRPr sz="18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8" name="Google Shape;368;g2b43151973f_1_0"/>
          <p:cNvSpPr/>
          <p:nvPr/>
        </p:nvSpPr>
        <p:spPr>
          <a:xfrm>
            <a:off x="7076925" y="3807544"/>
            <a:ext cx="695400" cy="2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Inter"/>
              <a:buNone/>
            </a:pPr>
            <a:r>
              <a:rPr lang="en-US" sz="18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72 </a:t>
            </a:r>
            <a:endParaRPr sz="1800" b="1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6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16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16"/>
          <p:cNvSpPr/>
          <p:nvPr/>
        </p:nvSpPr>
        <p:spPr>
          <a:xfrm>
            <a:off x="653432" y="391806"/>
            <a:ext cx="7941000" cy="7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Как умножать число 8?</a:t>
            </a:r>
            <a:endParaRPr sz="23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4" name="Google Shape;284;p16"/>
          <p:cNvSpPr/>
          <p:nvPr/>
        </p:nvSpPr>
        <p:spPr>
          <a:xfrm>
            <a:off x="1160532" y="1470107"/>
            <a:ext cx="6008100" cy="232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F2F45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Составим таблицу умножения числа 8 и на 8</a:t>
            </a:r>
            <a:b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/>
            </a:r>
            <a:b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Научимся применять умножение числа 8 и на 8 для решения примеров и задач</a:t>
            </a:r>
            <a:b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/>
            </a:r>
            <a:br>
              <a:rPr lang="en-US" sz="1800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1800" b="0" i="0" u="none" strike="noStrike" cap="none">
              <a:solidFill>
                <a:srgbClr val="2F2F4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85" name="Google Shape;285;p16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0405" y="2086951"/>
            <a:ext cx="253401" cy="253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16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0405" y="1486282"/>
            <a:ext cx="253401" cy="253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16"/>
          <p:cNvPicPr preferRelativeResize="0"/>
          <p:nvPr/>
        </p:nvPicPr>
        <p:blipFill rotWithShape="1">
          <a:blip r:embed="rId4">
            <a:alphaModFix/>
          </a:blip>
          <a:srcRect r="10354"/>
          <a:stretch/>
        </p:blipFill>
        <p:spPr>
          <a:xfrm>
            <a:off x="7104920" y="2870250"/>
            <a:ext cx="2039080" cy="227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16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3524" y="1402313"/>
            <a:ext cx="361231" cy="2911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300;g2b1ff5a0d1f_0_169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67544" y="339502"/>
            <a:ext cx="8448496" cy="4453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339502"/>
            <a:ext cx="21146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 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rebuchet MS"/>
              </a:rPr>
              <a:t>· 4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1516" y="1491630"/>
            <a:ext cx="21146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 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rebuchet MS"/>
              </a:rPr>
              <a:t>· 2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499742"/>
            <a:ext cx="21146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 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rebuchet MS"/>
              </a:rPr>
              <a:t>· 8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435846"/>
            <a:ext cx="21146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 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rebuchet MS"/>
              </a:rPr>
              <a:t>· 5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339502"/>
            <a:ext cx="21146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 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rebuchet MS"/>
              </a:rPr>
              <a:t>· 8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1491630"/>
            <a:ext cx="21146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 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rebuchet MS"/>
              </a:rPr>
              <a:t>· 8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2499742"/>
            <a:ext cx="21146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 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rebuchet MS"/>
              </a:rPr>
              <a:t>· 9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3888" y="3507854"/>
            <a:ext cx="21146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 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rebuchet MS"/>
              </a:rPr>
              <a:t>· 6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44208" y="411510"/>
            <a:ext cx="21146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 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rebuchet MS"/>
              </a:rPr>
              <a:t>· 1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56176" y="1491630"/>
            <a:ext cx="265649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 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rebuchet MS"/>
              </a:rPr>
              <a:t>· 10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1097</Words>
  <Application>Microsoft Office PowerPoint</Application>
  <PresentationFormat>Экран (16:9)</PresentationFormat>
  <Paragraphs>233</Paragraphs>
  <Slides>23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Ирина Анатольевна</cp:lastModifiedBy>
  <cp:revision>56</cp:revision>
  <dcterms:modified xsi:type="dcterms:W3CDTF">2025-04-24T19:07:27Z</dcterms:modified>
</cp:coreProperties>
</file>